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6" d="100"/>
          <a:sy n="66" d="100"/>
        </p:scale>
        <p:origin x="900" y="2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3/4/2014</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3/4/2014</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Sigmund Freud</a:t>
            </a:r>
            <a:endParaRPr lang="en-US" dirty="0"/>
          </a:p>
        </p:txBody>
      </p:sp>
      <p:sp>
        <p:nvSpPr>
          <p:cNvPr id="3" name="Subtitle 2"/>
          <p:cNvSpPr>
            <a:spLocks noGrp="1"/>
          </p:cNvSpPr>
          <p:nvPr>
            <p:ph type="subTitle" idx="1"/>
          </p:nvPr>
        </p:nvSpPr>
        <p:spPr/>
        <p:txBody>
          <a:bodyPr/>
          <a:lstStyle/>
          <a:p>
            <a:r>
              <a:rPr lang="en-US" dirty="0" smtClean="0"/>
              <a:t>By: Robin Griffin</a:t>
            </a:r>
            <a:endParaRPr lang="en-US" dirty="0"/>
          </a:p>
        </p:txBody>
      </p:sp>
    </p:spTree>
    <p:extLst>
      <p:ext uri="{BB962C8B-B14F-4D97-AF65-F5344CB8AC3E}">
        <p14:creationId xmlns:p14="http://schemas.microsoft.com/office/powerpoint/2010/main" val="1297029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Freud: The father of psychoanalysis</a:t>
            </a:r>
            <a:endParaRPr lang="en-US" dirty="0"/>
          </a:p>
        </p:txBody>
      </p:sp>
      <p:sp>
        <p:nvSpPr>
          <p:cNvPr id="3" name="Content Placeholder 2"/>
          <p:cNvSpPr>
            <a:spLocks noGrp="1"/>
          </p:cNvSpPr>
          <p:nvPr>
            <p:ph idx="1"/>
          </p:nvPr>
        </p:nvSpPr>
        <p:spPr/>
        <p:txBody>
          <a:bodyPr/>
          <a:lstStyle/>
          <a:p>
            <a:r>
              <a:rPr lang="en-US" dirty="0" smtClean="0"/>
              <a:t>Born Sigismund </a:t>
            </a:r>
            <a:r>
              <a:rPr lang="en-US" dirty="0" err="1" smtClean="0"/>
              <a:t>Schlomo</a:t>
            </a:r>
            <a:r>
              <a:rPr lang="en-US" dirty="0" smtClean="0"/>
              <a:t> Freud</a:t>
            </a:r>
          </a:p>
          <a:p>
            <a:r>
              <a:rPr lang="en-US" dirty="0" smtClean="0"/>
              <a:t>May 6</a:t>
            </a:r>
            <a:r>
              <a:rPr lang="en-US" baseline="30000" dirty="0" smtClean="0"/>
              <a:t>th</a:t>
            </a:r>
            <a:r>
              <a:rPr lang="en-US" dirty="0" smtClean="0"/>
              <a:t> 1856 in Freiburg, Austria</a:t>
            </a:r>
          </a:p>
          <a:p>
            <a:r>
              <a:rPr lang="en-US" dirty="0" smtClean="0"/>
              <a:t>Parents: </a:t>
            </a:r>
            <a:r>
              <a:rPr lang="en-US" dirty="0" err="1" smtClean="0"/>
              <a:t>Jakob</a:t>
            </a:r>
            <a:r>
              <a:rPr lang="en-US" dirty="0" smtClean="0"/>
              <a:t> and </a:t>
            </a:r>
            <a:r>
              <a:rPr lang="en-US" dirty="0" err="1" smtClean="0"/>
              <a:t>Amalia</a:t>
            </a:r>
            <a:r>
              <a:rPr lang="en-US" dirty="0" smtClean="0"/>
              <a:t> Freud</a:t>
            </a:r>
          </a:p>
          <a:p>
            <a:r>
              <a:rPr lang="en-US" dirty="0" smtClean="0"/>
              <a:t>6 siblings</a:t>
            </a:r>
          </a:p>
          <a:p>
            <a:r>
              <a:rPr lang="en-US" dirty="0" smtClean="0"/>
              <a:t>Married Martha </a:t>
            </a:r>
            <a:r>
              <a:rPr lang="en-US" dirty="0" err="1" smtClean="0"/>
              <a:t>Bernays</a:t>
            </a:r>
            <a:endParaRPr lang="en-US" dirty="0" smtClean="0"/>
          </a:p>
          <a:p>
            <a:r>
              <a:rPr lang="en-US" dirty="0" smtClean="0"/>
              <a:t>Studied at the University of Vienna</a:t>
            </a:r>
          </a:p>
          <a:p>
            <a:r>
              <a:rPr lang="en-US" dirty="0" smtClean="0"/>
              <a:t>Died September 23</a:t>
            </a:r>
            <a:r>
              <a:rPr lang="en-US" baseline="30000" dirty="0" smtClean="0"/>
              <a:t>rd</a:t>
            </a:r>
            <a:r>
              <a:rPr lang="en-US" dirty="0" smtClean="0"/>
              <a:t> 1939 (83)</a:t>
            </a:r>
            <a:endParaRPr lang="en-US" dirty="0"/>
          </a:p>
        </p:txBody>
      </p:sp>
    </p:spTree>
    <p:extLst>
      <p:ext uri="{BB962C8B-B14F-4D97-AF65-F5344CB8AC3E}">
        <p14:creationId xmlns:p14="http://schemas.microsoft.com/office/powerpoint/2010/main" val="1811561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unconscious</a:t>
            </a:r>
            <a:endParaRPr lang="en-US" dirty="0"/>
          </a:p>
        </p:txBody>
      </p:sp>
      <p:sp>
        <p:nvSpPr>
          <p:cNvPr id="3" name="Content Placeholder 2"/>
          <p:cNvSpPr>
            <a:spLocks noGrp="1"/>
          </p:cNvSpPr>
          <p:nvPr>
            <p:ph idx="1"/>
          </p:nvPr>
        </p:nvSpPr>
        <p:spPr/>
        <p:txBody>
          <a:bodyPr/>
          <a:lstStyle/>
          <a:p>
            <a:r>
              <a:rPr lang="en-US" dirty="0" smtClean="0"/>
              <a:t>A state of mind that Freud discovered in his works scientifically, though he credited philosophers and poets who had already theorized about it.</a:t>
            </a:r>
          </a:p>
          <a:p>
            <a:r>
              <a:rPr lang="en-US" dirty="0">
                <a:effectLst/>
              </a:rPr>
              <a:t>The unconscious was first introduced in connection with the phenomenon of repression, to explain what happens to ideas that are repressed. Freud stated explicitly that the concept of the unconscious was based on the theory of repression. </a:t>
            </a:r>
            <a:endParaRPr lang="en-US" dirty="0" smtClean="0">
              <a:effectLst/>
            </a:endParaRPr>
          </a:p>
          <a:p>
            <a:r>
              <a:rPr lang="en-US" dirty="0" smtClean="0">
                <a:effectLst/>
              </a:rPr>
              <a:t>The unconscious is the space where ideas that are thought of that no longer are in the conscious go</a:t>
            </a:r>
          </a:p>
        </p:txBody>
      </p:sp>
    </p:spTree>
    <p:extLst>
      <p:ext uri="{BB962C8B-B14F-4D97-AF65-F5344CB8AC3E}">
        <p14:creationId xmlns:p14="http://schemas.microsoft.com/office/powerpoint/2010/main" val="1090933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2571" y="116114"/>
            <a:ext cx="8403771" cy="482600"/>
          </a:xfrm>
        </p:spPr>
        <p:txBody>
          <a:bodyPr>
            <a:normAutofit fontScale="90000"/>
          </a:bodyPr>
          <a:lstStyle/>
          <a:p>
            <a:r>
              <a:rPr lang="en-US" dirty="0" smtClean="0"/>
              <a:t>Psychosexual development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935644"/>
              </p:ext>
            </p:extLst>
          </p:nvPr>
        </p:nvGraphicFramePr>
        <p:xfrm>
          <a:off x="1110342" y="598714"/>
          <a:ext cx="9906000" cy="6051006"/>
        </p:xfrm>
        <a:graphic>
          <a:graphicData uri="http://schemas.openxmlformats.org/drawingml/2006/table">
            <a:tbl>
              <a:tblPr firstRow="1" bandRow="1">
                <a:tableStyleId>{5C22544A-7EE6-4342-B048-85BDC9FD1C3A}</a:tableStyleId>
              </a:tblPr>
              <a:tblGrid>
                <a:gridCol w="2476500"/>
                <a:gridCol w="2476500"/>
                <a:gridCol w="2476500"/>
                <a:gridCol w="2476500"/>
              </a:tblGrid>
              <a:tr h="925286">
                <a:tc>
                  <a:txBody>
                    <a:bodyPr/>
                    <a:lstStyle/>
                    <a:p>
                      <a:r>
                        <a:rPr lang="en-US" dirty="0" smtClean="0"/>
                        <a:t>Stage</a:t>
                      </a:r>
                      <a:endParaRPr lang="en-US" dirty="0"/>
                    </a:p>
                  </a:txBody>
                  <a:tcPr/>
                </a:tc>
                <a:tc>
                  <a:txBody>
                    <a:bodyPr/>
                    <a:lstStyle/>
                    <a:p>
                      <a:r>
                        <a:rPr lang="en-US" dirty="0" smtClean="0"/>
                        <a:t>Age</a:t>
                      </a:r>
                      <a:r>
                        <a:rPr lang="en-US" baseline="0" dirty="0" smtClean="0"/>
                        <a:t> Range</a:t>
                      </a:r>
                      <a:endParaRPr lang="en-US" dirty="0"/>
                    </a:p>
                  </a:txBody>
                  <a:tcPr/>
                </a:tc>
                <a:tc>
                  <a:txBody>
                    <a:bodyPr/>
                    <a:lstStyle/>
                    <a:p>
                      <a:r>
                        <a:rPr lang="en-US" dirty="0" smtClean="0"/>
                        <a:t>Erogenous Zone</a:t>
                      </a:r>
                      <a:endParaRPr lang="en-US" dirty="0"/>
                    </a:p>
                  </a:txBody>
                  <a:tcPr/>
                </a:tc>
                <a:tc>
                  <a:txBody>
                    <a:bodyPr/>
                    <a:lstStyle/>
                    <a:p>
                      <a:r>
                        <a:rPr lang="en-US" dirty="0" smtClean="0"/>
                        <a:t>Consequences of psychological</a:t>
                      </a:r>
                      <a:r>
                        <a:rPr lang="en-US" baseline="0" dirty="0" smtClean="0"/>
                        <a:t> fixation</a:t>
                      </a:r>
                      <a:endParaRPr lang="en-US" dirty="0"/>
                    </a:p>
                  </a:txBody>
                  <a:tcPr/>
                </a:tc>
              </a:tr>
              <a:tr h="370840">
                <a:tc>
                  <a:txBody>
                    <a:bodyPr/>
                    <a:lstStyle/>
                    <a:p>
                      <a:r>
                        <a:rPr lang="en-US" dirty="0" smtClean="0"/>
                        <a:t>Oral</a:t>
                      </a:r>
                      <a:endParaRPr lang="en-US" dirty="0"/>
                    </a:p>
                  </a:txBody>
                  <a:tcPr/>
                </a:tc>
                <a:tc>
                  <a:txBody>
                    <a:bodyPr/>
                    <a:lstStyle/>
                    <a:p>
                      <a:r>
                        <a:rPr lang="en-US" dirty="0" smtClean="0"/>
                        <a:t>Birth-1 year</a:t>
                      </a:r>
                      <a:endParaRPr lang="en-US" dirty="0"/>
                    </a:p>
                  </a:txBody>
                  <a:tcPr/>
                </a:tc>
                <a:tc>
                  <a:txBody>
                    <a:bodyPr/>
                    <a:lstStyle/>
                    <a:p>
                      <a:r>
                        <a:rPr lang="en-US" dirty="0" smtClean="0"/>
                        <a:t>Mouth</a:t>
                      </a:r>
                      <a:endParaRPr lang="en-US" dirty="0"/>
                    </a:p>
                  </a:txBody>
                  <a:tcPr/>
                </a:tc>
                <a:tc>
                  <a:txBody>
                    <a:bodyPr/>
                    <a:lstStyle/>
                    <a:p>
                      <a:r>
                        <a:rPr lang="en-US" sz="1800" b="0" i="0" kern="1200" dirty="0" smtClean="0">
                          <a:solidFill>
                            <a:schemeClr val="dk1"/>
                          </a:solidFill>
                          <a:effectLst/>
                          <a:latin typeface="+mn-lt"/>
                          <a:ea typeface="+mn-ea"/>
                          <a:cs typeface="+mn-cs"/>
                        </a:rPr>
                        <a:t>Oral stage fixation might result in a passive, gullible, immature, </a:t>
                      </a:r>
                      <a:r>
                        <a:rPr lang="en-US" sz="1800" b="0" i="0" u="none" strike="noStrike" kern="1200" dirty="0" smtClean="0">
                          <a:solidFill>
                            <a:schemeClr val="dk1"/>
                          </a:solidFill>
                          <a:effectLst/>
                          <a:latin typeface="+mn-lt"/>
                          <a:ea typeface="+mn-ea"/>
                          <a:cs typeface="+mn-cs"/>
                        </a:rPr>
                        <a:t>manipulative</a:t>
                      </a:r>
                      <a:r>
                        <a:rPr lang="en-US" sz="1800" b="0" i="0" kern="1200" dirty="0" smtClean="0">
                          <a:solidFill>
                            <a:schemeClr val="dk1"/>
                          </a:solidFill>
                          <a:effectLst/>
                          <a:latin typeface="+mn-lt"/>
                          <a:ea typeface="+mn-ea"/>
                          <a:cs typeface="+mn-cs"/>
                        </a:rPr>
                        <a:t> personality</a:t>
                      </a:r>
                      <a:endParaRPr lang="en-US" dirty="0"/>
                    </a:p>
                  </a:txBody>
                  <a:tcPr/>
                </a:tc>
              </a:tr>
              <a:tr h="370840">
                <a:tc>
                  <a:txBody>
                    <a:bodyPr/>
                    <a:lstStyle/>
                    <a:p>
                      <a:r>
                        <a:rPr lang="en-US" dirty="0" smtClean="0"/>
                        <a:t>Anal</a:t>
                      </a:r>
                      <a:endParaRPr lang="en-US" dirty="0"/>
                    </a:p>
                  </a:txBody>
                  <a:tcPr/>
                </a:tc>
                <a:tc>
                  <a:txBody>
                    <a:bodyPr/>
                    <a:lstStyle/>
                    <a:p>
                      <a:r>
                        <a:rPr lang="en-US" dirty="0" smtClean="0"/>
                        <a:t>1-3 years</a:t>
                      </a:r>
                      <a:endParaRPr lang="en-US" dirty="0"/>
                    </a:p>
                  </a:txBody>
                  <a:tcPr/>
                </a:tc>
                <a:tc>
                  <a:txBody>
                    <a:bodyPr/>
                    <a:lstStyle/>
                    <a:p>
                      <a:r>
                        <a:rPr lang="en-US" dirty="0" smtClean="0"/>
                        <a:t>Bowel + bladder elimination</a:t>
                      </a:r>
                      <a:endParaRPr lang="en-US" dirty="0"/>
                    </a:p>
                  </a:txBody>
                  <a:tcPr/>
                </a:tc>
                <a:tc>
                  <a:txBody>
                    <a:bodyPr/>
                    <a:lstStyle/>
                    <a:p>
                      <a:r>
                        <a:rPr lang="en-US" sz="1800" b="0" i="0" u="none" strike="noStrike" kern="1200" dirty="0" smtClean="0">
                          <a:solidFill>
                            <a:schemeClr val="dk1"/>
                          </a:solidFill>
                          <a:effectLst/>
                          <a:latin typeface="+mn-lt"/>
                          <a:ea typeface="+mn-ea"/>
                          <a:cs typeface="+mn-cs"/>
                        </a:rPr>
                        <a:t>Either</a:t>
                      </a:r>
                      <a:r>
                        <a:rPr lang="en-US" sz="1800" b="0" i="0" kern="1200" dirty="0" smtClean="0">
                          <a:solidFill>
                            <a:schemeClr val="dk1"/>
                          </a:solidFill>
                          <a:effectLst/>
                          <a:latin typeface="+mn-lt"/>
                          <a:ea typeface="+mn-ea"/>
                          <a:cs typeface="+mn-cs"/>
                        </a:rPr>
                        <a:t>: Obsessively organized, or excessively neat Or:</a:t>
                      </a:r>
                      <a:r>
                        <a:rPr lang="en-US" dirty="0" smtClean="0"/>
                        <a:t/>
                      </a:r>
                      <a:br>
                        <a:rPr lang="en-US" dirty="0" smtClean="0"/>
                      </a:br>
                      <a:r>
                        <a:rPr lang="en-US" sz="1800" b="0" i="0" kern="1200" dirty="0" smtClean="0">
                          <a:solidFill>
                            <a:schemeClr val="dk1"/>
                          </a:solidFill>
                          <a:effectLst/>
                          <a:latin typeface="+mn-lt"/>
                          <a:ea typeface="+mn-ea"/>
                          <a:cs typeface="+mn-cs"/>
                        </a:rPr>
                        <a:t>reckless, careless, or defiant</a:t>
                      </a:r>
                      <a:endParaRPr lang="en-US" dirty="0"/>
                    </a:p>
                  </a:txBody>
                  <a:tcPr/>
                </a:tc>
              </a:tr>
              <a:tr h="370840">
                <a:tc>
                  <a:txBody>
                    <a:bodyPr/>
                    <a:lstStyle/>
                    <a:p>
                      <a:r>
                        <a:rPr lang="en-US" dirty="0" smtClean="0"/>
                        <a:t>Phallic</a:t>
                      </a:r>
                      <a:endParaRPr lang="en-US" dirty="0"/>
                    </a:p>
                  </a:txBody>
                  <a:tcPr/>
                </a:tc>
                <a:tc>
                  <a:txBody>
                    <a:bodyPr/>
                    <a:lstStyle/>
                    <a:p>
                      <a:r>
                        <a:rPr lang="en-US" dirty="0" smtClean="0"/>
                        <a:t>3-6 years</a:t>
                      </a:r>
                      <a:endParaRPr lang="en-US" dirty="0"/>
                    </a:p>
                  </a:txBody>
                  <a:tcPr/>
                </a:tc>
                <a:tc>
                  <a:txBody>
                    <a:bodyPr/>
                    <a:lstStyle/>
                    <a:p>
                      <a:r>
                        <a:rPr lang="en-US" dirty="0" smtClean="0"/>
                        <a:t>Genitalia</a:t>
                      </a:r>
                      <a:endParaRPr lang="en-US" dirty="0"/>
                    </a:p>
                  </a:txBody>
                  <a:tcPr/>
                </a:tc>
                <a:tc>
                  <a:txBody>
                    <a:bodyPr/>
                    <a:lstStyle/>
                    <a:p>
                      <a:r>
                        <a:rPr lang="en-US" dirty="0" smtClean="0"/>
                        <a:t>Oedipus Complex</a:t>
                      </a:r>
                      <a:endParaRPr lang="en-US" dirty="0"/>
                    </a:p>
                  </a:txBody>
                  <a:tcPr/>
                </a:tc>
              </a:tr>
              <a:tr h="370840">
                <a:tc>
                  <a:txBody>
                    <a:bodyPr/>
                    <a:lstStyle/>
                    <a:p>
                      <a:r>
                        <a:rPr lang="en-US" dirty="0" smtClean="0"/>
                        <a:t>Latency</a:t>
                      </a:r>
                      <a:endParaRPr lang="en-US" dirty="0"/>
                    </a:p>
                  </a:txBody>
                  <a:tcPr/>
                </a:tc>
                <a:tc>
                  <a:txBody>
                    <a:bodyPr/>
                    <a:lstStyle/>
                    <a:p>
                      <a:r>
                        <a:rPr lang="en-US" dirty="0" smtClean="0"/>
                        <a:t>6-puberty</a:t>
                      </a:r>
                      <a:endParaRPr lang="en-US" dirty="0"/>
                    </a:p>
                  </a:txBody>
                  <a:tcPr/>
                </a:tc>
                <a:tc>
                  <a:txBody>
                    <a:bodyPr/>
                    <a:lstStyle/>
                    <a:p>
                      <a:r>
                        <a:rPr lang="en-US" dirty="0" smtClean="0"/>
                        <a:t>Dormant sexual feelings</a:t>
                      </a:r>
                      <a:endParaRPr lang="en-US" dirty="0"/>
                    </a:p>
                  </a:txBody>
                  <a:tcPr/>
                </a:tc>
                <a:tc>
                  <a:txBody>
                    <a:bodyPr/>
                    <a:lstStyle/>
                    <a:p>
                      <a:r>
                        <a:rPr lang="en-US" sz="1800" b="0" i="0" kern="1200" dirty="0" smtClean="0">
                          <a:solidFill>
                            <a:schemeClr val="dk1"/>
                          </a:solidFill>
                          <a:effectLst/>
                          <a:latin typeface="+mn-lt"/>
                          <a:ea typeface="+mn-ea"/>
                          <a:cs typeface="+mn-cs"/>
                        </a:rPr>
                        <a:t>Sexual </a:t>
                      </a:r>
                      <a:r>
                        <a:rPr lang="en-US" sz="1800" b="0" i="0" kern="1200" dirty="0" err="1" smtClean="0">
                          <a:solidFill>
                            <a:schemeClr val="dk1"/>
                          </a:solidFill>
                          <a:effectLst/>
                          <a:latin typeface="+mn-lt"/>
                          <a:ea typeface="+mn-ea"/>
                          <a:cs typeface="+mn-cs"/>
                        </a:rPr>
                        <a:t>unfulfillment</a:t>
                      </a:r>
                      <a:r>
                        <a:rPr lang="en-US" sz="1800" b="0" i="0" kern="1200" dirty="0" smtClean="0">
                          <a:solidFill>
                            <a:schemeClr val="dk1"/>
                          </a:solidFill>
                          <a:effectLst/>
                          <a:latin typeface="+mn-lt"/>
                          <a:ea typeface="+mn-ea"/>
                          <a:cs typeface="+mn-cs"/>
                        </a:rPr>
                        <a:t> if fixation occurs in this stage.</a:t>
                      </a:r>
                      <a:endParaRPr lang="en-US" dirty="0"/>
                    </a:p>
                  </a:txBody>
                  <a:tcPr/>
                </a:tc>
              </a:tr>
              <a:tr h="370840">
                <a:tc>
                  <a:txBody>
                    <a:bodyPr/>
                    <a:lstStyle/>
                    <a:p>
                      <a:r>
                        <a:rPr lang="en-US" dirty="0" smtClean="0"/>
                        <a:t>Genital</a:t>
                      </a:r>
                      <a:endParaRPr lang="en-US" dirty="0"/>
                    </a:p>
                  </a:txBody>
                  <a:tcPr/>
                </a:tc>
                <a:tc>
                  <a:txBody>
                    <a:bodyPr/>
                    <a:lstStyle/>
                    <a:p>
                      <a:r>
                        <a:rPr lang="en-US" dirty="0" smtClean="0"/>
                        <a:t>Puberty-death</a:t>
                      </a:r>
                      <a:endParaRPr lang="en-US" dirty="0"/>
                    </a:p>
                  </a:txBody>
                  <a:tcPr/>
                </a:tc>
                <a:tc>
                  <a:txBody>
                    <a:bodyPr/>
                    <a:lstStyle/>
                    <a:p>
                      <a:r>
                        <a:rPr lang="en-US" dirty="0" smtClean="0"/>
                        <a:t>Sexual</a:t>
                      </a:r>
                      <a:r>
                        <a:rPr lang="en-US" baseline="0" dirty="0" smtClean="0"/>
                        <a:t> feelings mature</a:t>
                      </a:r>
                      <a:endParaRPr lang="en-US" dirty="0"/>
                    </a:p>
                  </a:txBody>
                  <a:tcPr/>
                </a:tc>
                <a:tc>
                  <a:txBody>
                    <a:bodyPr/>
                    <a:lstStyle/>
                    <a:p>
                      <a:r>
                        <a:rPr lang="en-US" sz="1800" b="0" i="0" kern="1200" dirty="0" smtClean="0">
                          <a:solidFill>
                            <a:schemeClr val="dk1"/>
                          </a:solidFill>
                          <a:effectLst/>
                          <a:latin typeface="+mn-lt"/>
                          <a:ea typeface="+mn-ea"/>
                          <a:cs typeface="+mn-cs"/>
                        </a:rPr>
                        <a:t>Frigidity, impotence, unsatisfactory relationships</a:t>
                      </a:r>
                      <a:endParaRPr lang="en-US" dirty="0"/>
                    </a:p>
                  </a:txBody>
                  <a:tcPr/>
                </a:tc>
              </a:tr>
            </a:tbl>
          </a:graphicData>
        </a:graphic>
      </p:graphicFrame>
    </p:spTree>
    <p:extLst>
      <p:ext uri="{BB962C8B-B14F-4D97-AF65-F5344CB8AC3E}">
        <p14:creationId xmlns:p14="http://schemas.microsoft.com/office/powerpoint/2010/main" val="115281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psychosexual development in the classroom:</a:t>
            </a:r>
            <a:endParaRPr lang="en-US" dirty="0"/>
          </a:p>
        </p:txBody>
      </p:sp>
      <p:sp>
        <p:nvSpPr>
          <p:cNvPr id="3" name="Content Placeholder 2"/>
          <p:cNvSpPr>
            <a:spLocks noGrp="1"/>
          </p:cNvSpPr>
          <p:nvPr>
            <p:ph idx="1"/>
          </p:nvPr>
        </p:nvSpPr>
        <p:spPr/>
        <p:txBody>
          <a:bodyPr/>
          <a:lstStyle/>
          <a:p>
            <a:r>
              <a:rPr lang="en-US" dirty="0" smtClean="0"/>
              <a:t>Please take time within your groups to discuss the effects of the aforementioned stages of Psychosexual Development in your future classroom</a:t>
            </a:r>
          </a:p>
          <a:p>
            <a:r>
              <a:rPr lang="en-US" dirty="0" smtClean="0"/>
              <a:t>Address how you can help a student fixated in a specific stage</a:t>
            </a:r>
          </a:p>
          <a:p>
            <a:r>
              <a:rPr lang="en-US" dirty="0" smtClean="0"/>
              <a:t>Should you help a student fixated in a specific stage?</a:t>
            </a:r>
          </a:p>
          <a:p>
            <a:r>
              <a:rPr lang="en-US" dirty="0" smtClean="0"/>
              <a:t>What are your personal opinions?</a:t>
            </a:r>
          </a:p>
          <a:p>
            <a:r>
              <a:rPr lang="en-US" dirty="0" smtClean="0"/>
              <a:t>Try to find one connection to the textbook per group</a:t>
            </a:r>
          </a:p>
        </p:txBody>
      </p:sp>
    </p:spTree>
    <p:extLst>
      <p:ext uri="{BB962C8B-B14F-4D97-AF65-F5344CB8AC3E}">
        <p14:creationId xmlns:p14="http://schemas.microsoft.com/office/powerpoint/2010/main" val="1084378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Connections to the text</a:t>
            </a:r>
            <a:endParaRPr lang="en-US" dirty="0"/>
          </a:p>
        </p:txBody>
      </p:sp>
      <p:sp>
        <p:nvSpPr>
          <p:cNvPr id="3" name="Content Placeholder 2"/>
          <p:cNvSpPr>
            <a:spLocks noGrp="1"/>
          </p:cNvSpPr>
          <p:nvPr>
            <p:ph idx="1"/>
          </p:nvPr>
        </p:nvSpPr>
        <p:spPr/>
        <p:txBody>
          <a:bodyPr/>
          <a:lstStyle/>
          <a:p>
            <a:r>
              <a:rPr lang="en-US" dirty="0" smtClean="0"/>
              <a:t>There are multiple tables on page 285 that show the cognitive processing system. Does Freud’s psychosexual development have any impact on this?</a:t>
            </a:r>
          </a:p>
          <a:p>
            <a:r>
              <a:rPr lang="en-US" dirty="0" smtClean="0"/>
              <a:t>On page 286 there is an extensive portion about perception. Children who get fixated in the stages of psychosexuality are perceived differently, possibly because they perceived things differently as children (that caused their fixation in the first place, a cycle of sorts)</a:t>
            </a:r>
            <a:endParaRPr lang="en-US" dirty="0"/>
          </a:p>
        </p:txBody>
      </p:sp>
    </p:spTree>
    <p:extLst>
      <p:ext uri="{BB962C8B-B14F-4D97-AF65-F5344CB8AC3E}">
        <p14:creationId xmlns:p14="http://schemas.microsoft.com/office/powerpoint/2010/main" val="10714522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A9E023"/>
      </a:accent1>
      <a:accent2>
        <a:srgbClr val="1FCDB6"/>
      </a:accent2>
      <a:accent3>
        <a:srgbClr val="5F99C9"/>
      </a:accent3>
      <a:accent4>
        <a:srgbClr val="AE65D1"/>
      </a:accent4>
      <a:accent5>
        <a:srgbClr val="D06423"/>
      </a:accent5>
      <a:accent6>
        <a:srgbClr val="DCAB11"/>
      </a:accent6>
      <a:hlink>
        <a:srgbClr val="ADE133"/>
      </a:hlink>
      <a:folHlink>
        <a:srgbClr val="C2EA66"/>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1FEE2289-88FB-467C-9C9A-54F3C85768F0}"/>
    </a:ext>
  </a:extLst>
</a:theme>
</file>

<file path=docProps/app.xml><?xml version="1.0" encoding="utf-8"?>
<Properties xmlns="http://schemas.openxmlformats.org/officeDocument/2006/extended-properties" xmlns:vt="http://schemas.openxmlformats.org/officeDocument/2006/docPropsVTypes">
  <Template>Mesh</Template>
  <TotalTime>230</TotalTime>
  <Words>331</Words>
  <Application>Microsoft Office PowerPoint</Application>
  <PresentationFormat>Widescreen</PresentationFormat>
  <Paragraphs>48</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Century Gothic</vt:lpstr>
      <vt:lpstr>Mesh</vt:lpstr>
      <vt:lpstr>Sigmund Freud</vt:lpstr>
      <vt:lpstr>Freud: The father of psychoanalysis</vt:lpstr>
      <vt:lpstr>The unconscious</vt:lpstr>
      <vt:lpstr>Psychosexual development</vt:lpstr>
      <vt:lpstr>Effects of psychosexual development in the classroom:</vt:lpstr>
      <vt:lpstr>Connections to the text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Sigmund Freud</dc:title>
  <dc:creator>Robin Griffin</dc:creator>
  <cp:lastModifiedBy>Robin Griffin</cp:lastModifiedBy>
  <cp:revision>7</cp:revision>
  <dcterms:created xsi:type="dcterms:W3CDTF">2014-03-05T01:46:33Z</dcterms:created>
  <dcterms:modified xsi:type="dcterms:W3CDTF">2014-03-05T05:37:23Z</dcterms:modified>
</cp:coreProperties>
</file>